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79" r:id="rId7"/>
    <p:sldMasterId id="2147483689" r:id="rId8"/>
    <p:sldMasterId id="2147483697" r:id="rId9"/>
    <p:sldMasterId id="2147483721" r:id="rId10"/>
    <p:sldMasterId id="2147483746" r:id="rId11"/>
  </p:sldMasterIdLst>
  <p:notesMasterIdLst>
    <p:notesMasterId r:id="rId15"/>
  </p:notesMasterIdLst>
  <p:sldIdLst>
    <p:sldId id="958" r:id="rId12"/>
    <p:sldId id="959" r:id="rId13"/>
    <p:sldId id="960" r:id="rId14"/>
  </p:sldIdLst>
  <p:sldSz cx="9906000" cy="6858000" type="A4"/>
  <p:notesSz cx="9926638" cy="143557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6DE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4" autoAdjust="0"/>
    <p:restoredTop sz="94387" autoAdjust="0"/>
  </p:normalViewPr>
  <p:slideViewPr>
    <p:cSldViewPr>
      <p:cViewPr varScale="1">
        <p:scale>
          <a:sx n="116" d="100"/>
          <a:sy n="116" d="100"/>
        </p:scale>
        <p:origin x="1224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B335CEFB-7E14-40C6-9553-468D4EFE7715}" type="datetimeFigureOut">
              <a:rPr lang="fi-FI" smtClean="0"/>
              <a:t>24.8.2017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076325"/>
            <a:ext cx="7777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04AF7F02-2ACC-42E3-9CB0-CB1BB7A2516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3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0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8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9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6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31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0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 smtClean="0">
                  <a:solidFill>
                    <a:prstClr val="white"/>
                  </a:solidFill>
                </a:rPr>
                <a:t>CASE</a:t>
              </a:r>
              <a:endParaRPr lang="fi-FI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76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20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43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/>
                <a:gridCol w="510140"/>
                <a:gridCol w="510140"/>
                <a:gridCol w="510140"/>
                <a:gridCol w="510140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775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52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8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75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41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72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59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schemeClr val="bg1"/>
                </a:solidFill>
                <a:latin typeface="+mj-lt"/>
              </a:rPr>
              <a:t>METHOD</a:t>
            </a:r>
            <a:endParaRPr lang="fi-FI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62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6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DIALOGUE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75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1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TEAM</a:t>
              </a:r>
              <a:r>
                <a:rPr lang="fi-FI" sz="1600" b="1" spc="-30" baseline="0" dirty="0" smtClean="0">
                  <a:solidFill>
                    <a:schemeClr val="bg1"/>
                  </a:solidFill>
                </a:rPr>
                <a:t> WORK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0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latin typeface="+mj-lt"/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6131136"/>
              </p:ext>
            </p:extLst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/>
                <a:gridCol w="510139"/>
                <a:gridCol w="510139"/>
                <a:gridCol w="510139"/>
                <a:gridCol w="510139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schemeClr val="bg1"/>
                  </a:solidFill>
                </a:rPr>
                <a:t>PULSE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89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noProof="0" dirty="0" smtClean="0">
                  <a:solidFill>
                    <a:schemeClr val="tx2"/>
                  </a:solidFill>
                </a:rPr>
                <a:t>www.talentvectia.com</a:t>
              </a:r>
              <a:endParaRPr lang="en-US" sz="2400" noProof="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59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76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 smtClean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6728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864" y="-188640"/>
            <a:ext cx="9906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B3E7D-BCC3-45B1-8C9C-931A0359407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15E7F2-13EA-4CC9-B4E1-6513CD4F509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9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59F5-3132-417A-83AA-54712A6BDEF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927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71AE-2814-42CA-9CB2-F4787BE1B9B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741000" y="620688"/>
            <a:ext cx="4133991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 smtClean="0"/>
              <a:t>Muokkaa perustyylejä naps.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208887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58B6-AB99-4511-941D-E68B922EC81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4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D90-DCF4-4CA6-ABF4-BD5E3B78661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379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8BC5-6D8B-4CC8-907D-6E9F51F336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906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6CF4F3-E493-4E18-B1E4-4DB194ADF95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78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90" y="1549400"/>
            <a:ext cx="4651375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549400"/>
            <a:ext cx="4652962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5708-85CB-41F7-BEB6-7820496DCEF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24.8.2017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DD40-CC34-4E2F-A04E-E708C56F1D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6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58654" y="5190776"/>
            <a:ext cx="6394023" cy="92989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58653" y="2402545"/>
            <a:ext cx="8378202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4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84" y="1166438"/>
            <a:ext cx="1484264" cy="7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0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6" y="1835153"/>
            <a:ext cx="7295356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</a:t>
            </a:r>
            <a:br>
              <a:rPr lang="fi-FI" dirty="0" smtClean="0"/>
            </a:br>
            <a:r>
              <a:rPr lang="fi-FI" dirty="0" smtClean="0"/>
              <a:t>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75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7" y="1835153"/>
            <a:ext cx="358228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536345" y="1835153"/>
            <a:ext cx="3453008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 smtClean="0"/>
              <a:t>Click to edit master text styles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28959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68688" y="2828019"/>
            <a:ext cx="6533919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63237" y="2828016"/>
            <a:ext cx="1920768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ts val="8500"/>
              </a:lnSpc>
              <a:spcAft>
                <a:spcPts val="0"/>
              </a:spcAft>
              <a:buNone/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65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693997" y="1835153"/>
            <a:ext cx="7696066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58654" y="506413"/>
            <a:ext cx="8431409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71375" y="2402542"/>
            <a:ext cx="8765481" cy="3211546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2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71375" y="3008304"/>
            <a:ext cx="8765481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Kiitos!</a:t>
            </a:r>
            <a:endParaRPr lang="en-US" dirty="0"/>
          </a:p>
        </p:txBody>
      </p:sp>
      <p:pic>
        <p:nvPicPr>
          <p:cNvPr id="4" name="Picture 3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22" y="1721664"/>
            <a:ext cx="780736" cy="10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7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72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88181"/>
                </a:solidFill>
              </a:rPr>
              <a:t>© Talent Vectia</a:t>
            </a:r>
            <a:endParaRPr lang="fi-FI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8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4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09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64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7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15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18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1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7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 smtClean="0">
                  <a:solidFill>
                    <a:prstClr val="white"/>
                  </a:solidFill>
                </a:rPr>
                <a:t>CASE</a:t>
              </a:r>
              <a:endParaRPr lang="fi-FI" sz="16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8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26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30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72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/>
                <a:gridCol w="510140"/>
                <a:gridCol w="510140"/>
                <a:gridCol w="510140"/>
                <a:gridCol w="510140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4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9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30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688181"/>
                </a:solidFill>
              </a:rPr>
              <a:t>© 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3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46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63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80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3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4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smtClean="0">
                <a:solidFill>
                  <a:prstClr val="white"/>
                </a:solidFill>
              </a:rPr>
              <a:t>Talent 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32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89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371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7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4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72272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 smtClean="0">
                <a:solidFill>
                  <a:prstClr val="white"/>
                </a:solidFill>
              </a:rPr>
              <a:t>METHOD</a:t>
            </a:r>
            <a:endParaRPr lang="fi-FI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DIALOGUE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0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TEAM WORK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13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 smtClean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  <a:endParaRPr lang="en-US" sz="1200" dirty="0">
              <a:solidFill>
                <a:srgbClr val="000000"/>
              </a:solidFill>
              <a:ea typeface="ＭＳ Ｐゴシック" pitchFamily="-128" charset="-128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/>
                <a:gridCol w="510139"/>
                <a:gridCol w="510139"/>
                <a:gridCol w="510139"/>
                <a:gridCol w="510139"/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3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4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5</a:t>
                      </a:r>
                      <a:endParaRPr lang="fi-FI" sz="1200" dirty="0"/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 smtClean="0">
                  <a:solidFill>
                    <a:prstClr val="white"/>
                  </a:solidFill>
                </a:rPr>
                <a:t>PULSE</a:t>
              </a:r>
              <a:endParaRPr lang="fi-FI" sz="1600" b="1" spc="-30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53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688181"/>
                  </a:solidFill>
                </a:rPr>
                <a:t>www.talentvectia.com</a:t>
              </a:r>
              <a:endParaRPr lang="en-US" sz="2400" dirty="0">
                <a:solidFill>
                  <a:srgbClr val="6881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25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smtClean="0">
                <a:solidFill>
                  <a:srgbClr val="688181"/>
                </a:solidFill>
              </a:rPr>
              <a:t>Talent 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 smtClean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dirty="0" smtClean="0">
                <a:solidFill>
                  <a:prstClr val="white">
                    <a:lumMod val="65000"/>
                  </a:prstClr>
                </a:solidFill>
              </a:rPr>
              <a:t>© Talent Vectia</a:t>
            </a: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47500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1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1404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43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Client Logo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9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88181"/>
                </a:solidFill>
              </a:rPr>
              <a:t>© Talent Vectia</a:t>
            </a:r>
            <a:endParaRPr lang="fi-FI">
              <a:solidFill>
                <a:srgbClr val="688181"/>
              </a:solidFill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7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92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68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68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© </a:t>
            </a:r>
            <a:r>
              <a:rPr lang="fi-FI" dirty="0" err="1" smtClean="0">
                <a:solidFill>
                  <a:prstClr val="white"/>
                </a:solidFill>
              </a:rPr>
              <a:t>Talent</a:t>
            </a:r>
            <a:r>
              <a:rPr lang="fi-FI" dirty="0" smtClean="0">
                <a:solidFill>
                  <a:prstClr val="white"/>
                </a:solidFill>
              </a:rPr>
              <a:t> </a:t>
            </a:r>
            <a:r>
              <a:rPr lang="fi-FI" dirty="0" err="1" smtClean="0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90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8181"/>
                </a:solidFill>
              </a:rPr>
              <a:t>© </a:t>
            </a:r>
            <a:r>
              <a:rPr lang="fi-FI" dirty="0" err="1" smtClean="0">
                <a:solidFill>
                  <a:srgbClr val="688181"/>
                </a:solidFill>
              </a:rPr>
              <a:t>Talent</a:t>
            </a:r>
            <a:r>
              <a:rPr lang="fi-FI" dirty="0" smtClean="0">
                <a:solidFill>
                  <a:srgbClr val="688181"/>
                </a:solidFill>
              </a:rPr>
              <a:t> </a:t>
            </a:r>
            <a:r>
              <a:rPr lang="fi-FI" dirty="0" err="1" smtClean="0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75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2" r:id="rId4"/>
    <p:sldLayoutId id="2147483663" r:id="rId5"/>
    <p:sldLayoutId id="2147483651" r:id="rId6"/>
    <p:sldLayoutId id="2147483664" r:id="rId7"/>
    <p:sldLayoutId id="2147483666" r:id="rId8"/>
    <p:sldLayoutId id="2147483667" r:id="rId9"/>
    <p:sldLayoutId id="2147483665" r:id="rId10"/>
    <p:sldLayoutId id="2147483652" r:id="rId11"/>
    <p:sldLayoutId id="2147483653" r:id="rId12"/>
    <p:sldLayoutId id="2147483660" r:id="rId13"/>
    <p:sldLayoutId id="2147483661" r:id="rId14"/>
    <p:sldLayoutId id="2147483669" r:id="rId15"/>
    <p:sldLayoutId id="2147483654" r:id="rId16"/>
    <p:sldLayoutId id="2147483671" r:id="rId17"/>
    <p:sldLayoutId id="2147483670" r:id="rId18"/>
    <p:sldLayoutId id="2147483673" r:id="rId19"/>
    <p:sldLayoutId id="2147483674" r:id="rId20"/>
    <p:sldLayoutId id="2147483675" r:id="rId21"/>
    <p:sldLayoutId id="2147483655" r:id="rId22"/>
    <p:sldLayoutId id="2147483676" r:id="rId23"/>
    <p:sldLayoutId id="2147483678" r:id="rId2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5" y="2816932"/>
            <a:ext cx="5460609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1000" y="1627200"/>
            <a:ext cx="8424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063E-FC9A-490C-8C0B-19FB522CC040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t>24.8.2017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184600"/>
            <a:ext cx="1443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9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3996" y="1839914"/>
            <a:ext cx="7295356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957926" y="515938"/>
            <a:ext cx="803142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  <a:endParaRPr lang="en-US"/>
          </a:p>
        </p:txBody>
      </p:sp>
      <p:pic>
        <p:nvPicPr>
          <p:cNvPr id="5" name="Picture 4" descr="TURKUABO_WHITE-01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2" y="5958177"/>
            <a:ext cx="1344918" cy="6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ヒラギノ角ゴ Pro W3" charset="0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9pPr>
    </p:titleStyle>
    <p:bodyStyle>
      <a:lvl1pPr marL="17938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1pPr>
      <a:lvl2pPr marL="574675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2pPr>
      <a:lvl3pPr marL="93503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SzPct val="60000"/>
        <a:buFont typeface="Courier New" charset="0"/>
        <a:buChar char="o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3pPr>
      <a:lvl4pPr marL="1295400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4pPr>
      <a:lvl5pPr marL="1655763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 charset="0"/>
        <a:buChar char="–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9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88181"/>
                </a:solidFill>
              </a:rPr>
              <a:t>© Talent </a:t>
            </a:r>
            <a:r>
              <a:rPr lang="en-US" dirty="0" err="1" smtClean="0">
                <a:solidFill>
                  <a:srgbClr val="688181"/>
                </a:solidFill>
              </a:rPr>
              <a:t>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5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1050" y="-99392"/>
            <a:ext cx="8068654" cy="1196752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rgbClr val="002060"/>
                </a:solidFill>
              </a:rPr>
              <a:t>UBC </a:t>
            </a:r>
            <a:r>
              <a:rPr lang="fi-FI" sz="2400" dirty="0" err="1" smtClean="0">
                <a:solidFill>
                  <a:srgbClr val="002060"/>
                </a:solidFill>
              </a:rPr>
              <a:t>Yearly</a:t>
            </a:r>
            <a:r>
              <a:rPr lang="fi-FI" sz="2400" dirty="0" smtClean="0">
                <a:solidFill>
                  <a:srgbClr val="002060"/>
                </a:solidFill>
              </a:rPr>
              <a:t> Clock for 2017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159870"/>
              </p:ext>
            </p:extLst>
          </p:nvPr>
        </p:nvGraphicFramePr>
        <p:xfrm>
          <a:off x="416496" y="908720"/>
          <a:ext cx="9000999" cy="5175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2834392"/>
                <a:gridCol w="2834392"/>
                <a:gridCol w="2834392"/>
              </a:tblGrid>
              <a:tr h="266727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January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February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March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741904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QI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11-13;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Kaunas</a:t>
                      </a:r>
                      <a:r>
                        <a:rPr lang="pl-PL" sz="1200" baseline="0" noProof="0" dirty="0" smtClean="0"/>
                        <a:t>, </a:t>
                      </a:r>
                      <a:r>
                        <a:rPr lang="pl-PL" sz="1200" baseline="0" noProof="0" dirty="0" err="1" smtClean="0"/>
                        <a:t>Safe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Cities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Commission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meeting</a:t>
                      </a:r>
                      <a:endParaRPr lang="pl-PL" sz="1200" baseline="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noProof="0" dirty="0" smtClean="0"/>
                        <a:t>20; </a:t>
                      </a:r>
                      <a:r>
                        <a:rPr lang="pl-PL" sz="1200" baseline="0" noProof="0" dirty="0" err="1" smtClean="0"/>
                        <a:t>Sustainable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Cities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Commission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en-US" sz="1200" baseline="0" noProof="0" dirty="0" smtClean="0"/>
                        <a:t>Advisory Board </a:t>
                      </a:r>
                      <a:r>
                        <a:rPr lang="pl-PL" sz="1200" baseline="0" noProof="0" dirty="0" smtClean="0"/>
                        <a:t>online m</a:t>
                      </a:r>
                      <a:r>
                        <a:rPr lang="en-US" sz="1200" baseline="0" noProof="0" dirty="0" err="1" smtClean="0"/>
                        <a:t>eeting</a:t>
                      </a:r>
                      <a:endParaRPr lang="fi-FI" sz="120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15-17; </a:t>
                      </a:r>
                      <a:r>
                        <a:rPr lang="en-US" sz="1200" noProof="0" dirty="0" smtClean="0"/>
                        <a:t>Kristiansand, 78</a:t>
                      </a:r>
                      <a:r>
                        <a:rPr lang="en-US" sz="1200" baseline="30000" noProof="0" dirty="0" smtClean="0"/>
                        <a:t>th</a:t>
                      </a:r>
                      <a:r>
                        <a:rPr lang="en-US" sz="1200" noProof="0" dirty="0" smtClean="0"/>
                        <a:t> Executive Board meeting, Kristiansand</a:t>
                      </a:r>
                      <a:endParaRPr lang="pl-PL" sz="12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2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200" noProof="0" dirty="0" smtClean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aseline="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1-3; Tallinn, Estonia, </a:t>
                      </a:r>
                      <a:r>
                        <a:rPr lang="en-US" sz="1200" noProof="0" dirty="0" smtClean="0"/>
                        <a:t>Baltic </a:t>
                      </a:r>
                      <a:r>
                        <a:rPr lang="en-US" sz="1200" noProof="0" dirty="0" err="1" smtClean="0"/>
                        <a:t>Urbal</a:t>
                      </a:r>
                      <a:r>
                        <a:rPr lang="en-US" sz="1200" noProof="0" dirty="0" smtClean="0"/>
                        <a:t> Lab project event</a:t>
                      </a:r>
                      <a:endParaRPr lang="pl-PL" sz="12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1-3;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en-US" sz="1200" baseline="0" noProof="0" dirty="0" smtClean="0"/>
                        <a:t>Pori, Finland,  Cultural Cities Commission meeting and </a:t>
                      </a:r>
                      <a:r>
                        <a:rPr lang="en-US" sz="1200" baseline="0" noProof="0" dirty="0" err="1" smtClean="0"/>
                        <a:t>Culturability</a:t>
                      </a:r>
                      <a:r>
                        <a:rPr lang="en-US" sz="1200" baseline="0" noProof="0" dirty="0" smtClean="0"/>
                        <a:t> II seminar Cultural Planning</a:t>
                      </a:r>
                      <a:endParaRPr lang="pl-PL" sz="1200" baseline="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noProof="0" dirty="0" smtClean="0"/>
                        <a:t>6-7; </a:t>
                      </a:r>
                      <a:r>
                        <a:rPr lang="pl-PL" sz="1200" baseline="0" noProof="0" dirty="0" err="1" smtClean="0"/>
                        <a:t>Stockholm</a:t>
                      </a:r>
                      <a:r>
                        <a:rPr lang="pl-PL" sz="1200" baseline="0" noProof="0" dirty="0" smtClean="0"/>
                        <a:t>, </a:t>
                      </a:r>
                      <a:r>
                        <a:rPr lang="pl-PL" sz="1200" baseline="0" noProof="0" dirty="0" err="1" smtClean="0"/>
                        <a:t>Sweden</a:t>
                      </a:r>
                      <a:r>
                        <a:rPr lang="pl-PL" sz="1200" baseline="0" noProof="0" dirty="0" smtClean="0"/>
                        <a:t>; </a:t>
                      </a:r>
                      <a:r>
                        <a:rPr lang="pl-PL" sz="1200" baseline="0" noProof="0" dirty="0" err="1" smtClean="0"/>
                        <a:t>Baltic</a:t>
                      </a:r>
                      <a:r>
                        <a:rPr lang="pl-PL" sz="1200" baseline="0" noProof="0" dirty="0" smtClean="0"/>
                        <a:t> Sea </a:t>
                      </a:r>
                      <a:r>
                        <a:rPr lang="pl-PL" sz="1200" baseline="0" noProof="0" dirty="0" err="1" smtClean="0"/>
                        <a:t>Future</a:t>
                      </a:r>
                      <a:r>
                        <a:rPr lang="pl-PL" sz="1200" baseline="0" noProof="0" dirty="0" smtClean="0"/>
                        <a:t> Conference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noProof="0" dirty="0" smtClean="0"/>
                        <a:t>22-24; Trelleborg; </a:t>
                      </a:r>
                      <a:r>
                        <a:rPr lang="en-US" sz="1200" baseline="0" noProof="0" dirty="0" smtClean="0"/>
                        <a:t>Inclusive &amp; Healthy Cities Commission - Open Workshops</a:t>
                      </a:r>
                      <a:endParaRPr lang="pl-PL" sz="1200" baseline="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noProof="0" dirty="0" smtClean="0"/>
                        <a:t>29–31; </a:t>
                      </a:r>
                      <a:r>
                        <a:rPr lang="pl-PL" sz="1200" baseline="0" noProof="0" dirty="0" err="1" smtClean="0"/>
                        <a:t>Söderhalmn</a:t>
                      </a:r>
                      <a:r>
                        <a:rPr lang="pl-PL" sz="1200" baseline="0" noProof="0" dirty="0" smtClean="0"/>
                        <a:t>, </a:t>
                      </a:r>
                      <a:r>
                        <a:rPr lang="pl-PL" sz="1200" baseline="0" noProof="0" dirty="0" err="1" smtClean="0"/>
                        <a:t>Sweden</a:t>
                      </a:r>
                      <a:r>
                        <a:rPr lang="pl-PL" sz="1200" baseline="0" noProof="0" dirty="0" smtClean="0"/>
                        <a:t>; 3rd International event on </a:t>
                      </a:r>
                      <a:r>
                        <a:rPr lang="pl-PL" sz="1200" baseline="0" noProof="0" dirty="0" err="1" smtClean="0"/>
                        <a:t>integrated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storm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water</a:t>
                      </a:r>
                      <a:r>
                        <a:rPr lang="pl-PL" sz="1200" baseline="0" noProof="0" dirty="0" smtClean="0"/>
                        <a:t> management (</a:t>
                      </a:r>
                      <a:r>
                        <a:rPr lang="pl-PL" sz="1200" baseline="0" noProof="0" dirty="0" err="1" smtClean="0"/>
                        <a:t>iWATER</a:t>
                      </a:r>
                      <a:r>
                        <a:rPr lang="pl-PL" sz="1200" baseline="0" noProof="0" dirty="0" smtClean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April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669896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4-7; </a:t>
                      </a:r>
                      <a:r>
                        <a:rPr lang="en-US" sz="1200" noProof="0" dirty="0" err="1" smtClean="0"/>
                        <a:t>Gävle</a:t>
                      </a:r>
                      <a:r>
                        <a:rPr lang="en-US" sz="1200" noProof="0" dirty="0" smtClean="0"/>
                        <a:t>, Youthful Cities Commission meeting</a:t>
                      </a:r>
                      <a:endParaRPr lang="pl-PL" sz="1200" noProof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noProof="0" dirty="0" smtClean="0"/>
                        <a:t>11; </a:t>
                      </a:r>
                      <a:r>
                        <a:rPr lang="en-US" sz="1200" baseline="0" noProof="0" dirty="0" err="1" smtClean="0"/>
                        <a:t>Gdańsk</a:t>
                      </a:r>
                      <a:r>
                        <a:rPr lang="en-US" sz="1200" baseline="0" noProof="0" dirty="0" smtClean="0"/>
                        <a:t>, Poland, seminar of the WG on Gender Equality</a:t>
                      </a:r>
                      <a:endParaRPr lang="fi-FI" sz="12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noProof="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14-17; Rostock; Planning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Smart &amp;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Prospering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16-18; </a:t>
                      </a:r>
                      <a:r>
                        <a:rPr lang="pl-PL" sz="1200" dirty="0" err="1" smtClean="0"/>
                        <a:t>Jyväskylä</a:t>
                      </a:r>
                      <a:r>
                        <a:rPr lang="pl-PL" sz="1200" dirty="0" smtClean="0"/>
                        <a:t>, </a:t>
                      </a:r>
                      <a:r>
                        <a:rPr lang="pl-PL" sz="1200" dirty="0" err="1" smtClean="0"/>
                        <a:t>Sustainable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Cities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Commission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meeting</a:t>
                      </a:r>
                      <a:endParaRPr lang="fi-FI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7-9; Tallinn,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Safe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Commission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kumimoji="0" lang="fi-FI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0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6992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19839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</a:t>
            </a:r>
            <a:r>
              <a:rPr lang="fi-FI" sz="2400" dirty="0" err="1"/>
              <a:t>Yearly</a:t>
            </a:r>
            <a:r>
              <a:rPr lang="fi-FI" sz="2400" dirty="0"/>
              <a:t> </a:t>
            </a:r>
            <a:r>
              <a:rPr lang="fi-FI" sz="2400" dirty="0">
                <a:solidFill>
                  <a:schemeClr val="accent1"/>
                </a:solidFill>
              </a:rPr>
              <a:t>Clock</a:t>
            </a:r>
            <a:r>
              <a:rPr lang="fi-FI" sz="2400" dirty="0"/>
              <a:t> for 2017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04755"/>
              </p:ext>
            </p:extLst>
          </p:nvPr>
        </p:nvGraphicFramePr>
        <p:xfrm>
          <a:off x="704528" y="1052737"/>
          <a:ext cx="9000999" cy="27553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2834392"/>
                <a:gridCol w="2834392"/>
                <a:gridCol w="2834392"/>
              </a:tblGrid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August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 smtClean="0">
                          <a:solidFill>
                            <a:schemeClr val="bg1"/>
                          </a:solidFill>
                        </a:rPr>
                        <a:t>September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81636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26-27;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Kauas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Cultural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Cities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</a:t>
                      </a:r>
                      <a:r>
                        <a:rPr lang="pl-PL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meeting</a:t>
                      </a:r>
                      <a:endParaRPr lang="fi-FI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smtClean="0">
                          <a:solidFill>
                            <a:schemeClr val="bg1"/>
                          </a:solidFill>
                        </a:rPr>
                        <a:t>October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smtClean="0">
                          <a:solidFill>
                            <a:schemeClr val="bg1"/>
                          </a:solidFill>
                        </a:rPr>
                        <a:t>November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err="1" smtClean="0">
                          <a:solidFill>
                            <a:schemeClr val="bg1"/>
                          </a:solidFill>
                        </a:rPr>
                        <a:t>December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525095">
                <a:tc>
                  <a:txBody>
                    <a:bodyPr/>
                    <a:lstStyle/>
                    <a:p>
                      <a:r>
                        <a:rPr lang="fi-FI" sz="1200" b="1" noProof="0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1-4;</a:t>
                      </a:r>
                      <a:r>
                        <a:rPr lang="pl-PL" sz="1200" baseline="0" noProof="0" dirty="0" smtClean="0"/>
                        <a:t> </a:t>
                      </a:r>
                      <a:r>
                        <a:rPr lang="pl-PL" sz="1200" baseline="0" noProof="0" dirty="0" err="1" smtClean="0"/>
                        <a:t>Oskarshamn</a:t>
                      </a:r>
                      <a:r>
                        <a:rPr lang="pl-PL" sz="1200" baseline="0" noProof="0" dirty="0" smtClean="0"/>
                        <a:t>; </a:t>
                      </a:r>
                      <a:r>
                        <a:rPr lang="pl-PL" sz="1200" noProof="0" dirty="0" smtClean="0"/>
                        <a:t>Planning </a:t>
                      </a:r>
                      <a:r>
                        <a:rPr lang="pl-PL" sz="1200" noProof="0" dirty="0" err="1" smtClean="0"/>
                        <a:t>Cities</a:t>
                      </a:r>
                      <a:r>
                        <a:rPr lang="pl-PL" sz="1200" noProof="0" dirty="0" smtClean="0"/>
                        <a:t> </a:t>
                      </a:r>
                      <a:r>
                        <a:rPr lang="pl-PL" sz="1200" noProof="0" dirty="0" err="1" smtClean="0"/>
                        <a:t>Commission</a:t>
                      </a:r>
                      <a:r>
                        <a:rPr lang="pl-PL" sz="1200" noProof="0" dirty="0" smtClean="0"/>
                        <a:t> </a:t>
                      </a:r>
                      <a:r>
                        <a:rPr lang="pl-PL" sz="1200" noProof="0" dirty="0" err="1" smtClean="0"/>
                        <a:t>meeting</a:t>
                      </a:r>
                      <a:endParaRPr lang="pl-PL" sz="120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200" noProof="0" dirty="0" smtClean="0"/>
                        <a:t>24-27; </a:t>
                      </a:r>
                      <a:r>
                        <a:rPr lang="en-US" sz="1200" noProof="0" dirty="0" err="1" smtClean="0"/>
                        <a:t>Växjö</a:t>
                      </a:r>
                      <a:r>
                        <a:rPr lang="en-US" sz="1200" noProof="0" dirty="0" smtClean="0"/>
                        <a:t>,  XIV UBC General Conference and Commissions' meetings</a:t>
                      </a:r>
                      <a:endParaRPr lang="fi-FI" sz="1200" noProof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b="0" i="0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2" y="0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39511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</a:t>
            </a:r>
            <a:r>
              <a:rPr lang="fi-FI" sz="2400" dirty="0" err="1"/>
              <a:t>Yearly</a:t>
            </a:r>
            <a:r>
              <a:rPr lang="fi-FI" sz="2400" dirty="0"/>
              <a:t> Clock for 2017</a:t>
            </a: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399592"/>
              </p:ext>
            </p:extLst>
          </p:nvPr>
        </p:nvGraphicFramePr>
        <p:xfrm>
          <a:off x="704528" y="1052736"/>
          <a:ext cx="9000999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/>
                <a:gridCol w="8503176"/>
              </a:tblGrid>
              <a:tr h="358498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 smtClean="0"/>
                        <a:t>Other</a:t>
                      </a:r>
                      <a:r>
                        <a:rPr lang="fi-FI" sz="1200" noProof="0" dirty="0" smtClean="0"/>
                        <a:t> </a:t>
                      </a:r>
                      <a:r>
                        <a:rPr lang="fi-FI" sz="1200" noProof="0" dirty="0" err="1" smtClean="0"/>
                        <a:t>themes</a:t>
                      </a:r>
                      <a:r>
                        <a:rPr lang="fi-FI" sz="1200" noProof="0" dirty="0" smtClean="0"/>
                        <a:t> (</a:t>
                      </a:r>
                      <a:r>
                        <a:rPr lang="fi-FI" sz="1200" noProof="0" dirty="0" err="1" smtClean="0"/>
                        <a:t>throughout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the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year</a:t>
                      </a:r>
                      <a:r>
                        <a:rPr lang="fi-FI" sz="1200" baseline="0" noProof="0" dirty="0" smtClean="0"/>
                        <a:t>, </a:t>
                      </a:r>
                      <a:r>
                        <a:rPr lang="fi-FI" sz="1200" baseline="0" noProof="0" dirty="0" err="1" smtClean="0"/>
                        <a:t>not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timed</a:t>
                      </a:r>
                      <a:r>
                        <a:rPr lang="fi-FI" sz="1200" baseline="0" noProof="0" dirty="0" smtClean="0"/>
                        <a:t> in </a:t>
                      </a:r>
                      <a:r>
                        <a:rPr lang="fi-FI" sz="1200" baseline="0" noProof="0" dirty="0" err="1" smtClean="0"/>
                        <a:t>the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yearly</a:t>
                      </a:r>
                      <a:r>
                        <a:rPr lang="fi-FI" sz="1200" baseline="0" noProof="0" dirty="0" smtClean="0"/>
                        <a:t> </a:t>
                      </a:r>
                      <a:r>
                        <a:rPr lang="fi-FI" sz="1200" baseline="0" noProof="0" dirty="0" err="1" smtClean="0"/>
                        <a:t>clock</a:t>
                      </a:r>
                      <a:r>
                        <a:rPr lang="fi-FI" sz="1200" baseline="0" noProof="0" dirty="0" smtClean="0"/>
                        <a:t>)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21822">
                <a:tc>
                  <a:txBody>
                    <a:bodyPr/>
                    <a:lstStyle/>
                    <a:p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/>
                        <a:t>A Call for stories to the Bulletin "Sustainable and climate-smart Baltic Sea Region cities</a:t>
                      </a:r>
                      <a:r>
                        <a:rPr lang="pl-PL" sz="1000" b="0" dirty="0" smtClean="0"/>
                        <a:t>” – deadline 3 </a:t>
                      </a:r>
                      <a:r>
                        <a:rPr lang="pl-PL" sz="1000" b="0" dirty="0" err="1" smtClean="0"/>
                        <a:t>April</a:t>
                      </a:r>
                      <a:r>
                        <a:rPr lang="pl-PL" sz="1000" b="0" dirty="0" smtClean="0"/>
                        <a:t> 2017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0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noProof="0" dirty="0" smtClean="0"/>
                        <a:t>UBC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smtClean="0"/>
                        <a:t>UBC </a:t>
                      </a:r>
                      <a:r>
                        <a:rPr lang="pl-PL" sz="1000" b="0" noProof="0" dirty="0" err="1" smtClean="0"/>
                        <a:t>Newsletters</a:t>
                      </a:r>
                      <a:r>
                        <a:rPr lang="pl-PL" sz="1000" b="0" noProof="0" dirty="0" smtClean="0"/>
                        <a:t> – </a:t>
                      </a:r>
                      <a:r>
                        <a:rPr lang="pl-PL" sz="1000" b="0" noProof="0" dirty="0" err="1" smtClean="0"/>
                        <a:t>beginning</a:t>
                      </a:r>
                      <a:r>
                        <a:rPr lang="pl-PL" sz="1000" b="0" noProof="0" dirty="0" smtClean="0"/>
                        <a:t> of </a:t>
                      </a:r>
                      <a:r>
                        <a:rPr lang="pl-PL" sz="1000" b="0" noProof="0" dirty="0" err="1" smtClean="0"/>
                        <a:t>June</a:t>
                      </a:r>
                      <a:r>
                        <a:rPr lang="pl-PL" sz="1000" b="0" noProof="0" dirty="0" smtClean="0"/>
                        <a:t>,</a:t>
                      </a:r>
                      <a:r>
                        <a:rPr lang="pl-PL" sz="1000" b="0" baseline="0" noProof="0" dirty="0" smtClean="0"/>
                        <a:t> end of </a:t>
                      </a:r>
                      <a:r>
                        <a:rPr lang="pl-PL" sz="1000" b="0" baseline="0" noProof="0" dirty="0" err="1" smtClean="0"/>
                        <a:t>June</a:t>
                      </a:r>
                      <a:r>
                        <a:rPr lang="pl-PL" sz="1000" b="0" baseline="0" noProof="0" dirty="0" smtClean="0"/>
                        <a:t>, </a:t>
                      </a:r>
                      <a:r>
                        <a:rPr lang="pl-PL" sz="1000" b="0" baseline="0" noProof="0" dirty="0" err="1" smtClean="0"/>
                        <a:t>summer</a:t>
                      </a:r>
                      <a:r>
                        <a:rPr lang="pl-PL" sz="1000" b="0" baseline="0" noProof="0" dirty="0" smtClean="0"/>
                        <a:t>, </a:t>
                      </a:r>
                      <a:r>
                        <a:rPr lang="pl-PL" sz="1000" b="0" baseline="0" noProof="0" dirty="0" err="1" smtClean="0"/>
                        <a:t>September</a:t>
                      </a:r>
                      <a:r>
                        <a:rPr lang="pl-PL" sz="1000" b="0" baseline="0" noProof="0" dirty="0" smtClean="0"/>
                        <a:t>, </a:t>
                      </a:r>
                      <a:r>
                        <a:rPr lang="pl-PL" sz="1000" b="0" baseline="0" noProof="0" dirty="0" err="1" smtClean="0"/>
                        <a:t>October</a:t>
                      </a:r>
                      <a:r>
                        <a:rPr lang="pl-PL" sz="1000" b="0" baseline="0" noProof="0" dirty="0" smtClean="0"/>
                        <a:t>/</a:t>
                      </a:r>
                      <a:r>
                        <a:rPr lang="pl-PL" sz="1000" b="0" baseline="0" noProof="0" dirty="0" err="1" smtClean="0"/>
                        <a:t>November</a:t>
                      </a:r>
                      <a:endParaRPr lang="pl-PL" sz="1000" b="0" baseline="0" noProof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dirty="0" smtClean="0"/>
                        <a:t>General Conference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err="1" smtClean="0"/>
                        <a:t>Registration</a:t>
                      </a:r>
                      <a:r>
                        <a:rPr lang="pl-PL" sz="1000" b="0" noProof="0" dirty="0" smtClean="0"/>
                        <a:t> to the General Conference in </a:t>
                      </a:r>
                      <a:r>
                        <a:rPr lang="pl-PL" sz="1000" b="0" noProof="0" dirty="0" err="1" smtClean="0"/>
                        <a:t>Växjö</a:t>
                      </a:r>
                      <a:r>
                        <a:rPr lang="pl-PL" sz="1000" b="0" noProof="0" dirty="0" smtClean="0"/>
                        <a:t>, 1 </a:t>
                      </a:r>
                      <a:r>
                        <a:rPr lang="pl-PL" sz="1000" b="0" noProof="0" dirty="0" err="1" smtClean="0"/>
                        <a:t>June</a:t>
                      </a:r>
                      <a:r>
                        <a:rPr lang="pl-PL" sz="1000" b="0" noProof="0" dirty="0" smtClean="0"/>
                        <a:t> – 1 </a:t>
                      </a:r>
                      <a:r>
                        <a:rPr lang="pl-PL" sz="1000" b="0" noProof="0" dirty="0" err="1" smtClean="0"/>
                        <a:t>October</a:t>
                      </a:r>
                      <a:r>
                        <a:rPr lang="pl-PL" sz="1000" b="0" noProof="0" dirty="0" smtClean="0"/>
                        <a:t> 2017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smtClean="0"/>
                        <a:t>Workshop </a:t>
                      </a:r>
                      <a:r>
                        <a:rPr lang="pl-PL" sz="1000" b="0" noProof="0" dirty="0" err="1" smtClean="0"/>
                        <a:t>coordinators</a:t>
                      </a:r>
                      <a:r>
                        <a:rPr lang="pl-PL" sz="1000" b="0" noProof="0" dirty="0" smtClean="0"/>
                        <a:t> – programmes, </a:t>
                      </a:r>
                      <a:r>
                        <a:rPr lang="pl-PL" sz="1000" b="0" noProof="0" dirty="0" err="1" smtClean="0"/>
                        <a:t>speakers</a:t>
                      </a:r>
                      <a:r>
                        <a:rPr lang="pl-PL" sz="1000" b="0" noProof="0" dirty="0" smtClean="0"/>
                        <a:t>, </a:t>
                      </a:r>
                      <a:r>
                        <a:rPr lang="pl-PL" sz="1000" b="0" noProof="0" dirty="0" err="1" smtClean="0"/>
                        <a:t>equipment</a:t>
                      </a:r>
                      <a:r>
                        <a:rPr lang="pl-PL" sz="1000" b="0" baseline="0" noProof="0" dirty="0" smtClean="0"/>
                        <a:t> – deadline 6 </a:t>
                      </a:r>
                      <a:r>
                        <a:rPr lang="pl-PL" sz="1000" b="0" baseline="0" noProof="0" dirty="0" err="1" smtClean="0"/>
                        <a:t>September</a:t>
                      </a:r>
                      <a:endParaRPr lang="pl-PL" sz="1000" b="0" noProof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000" b="0" noProof="0" dirty="0" err="1" smtClean="0"/>
                        <a:t>Commissions</a:t>
                      </a:r>
                      <a:r>
                        <a:rPr lang="pl-PL" sz="1000" b="0" noProof="0" dirty="0" smtClean="0"/>
                        <a:t>’ </a:t>
                      </a:r>
                      <a:r>
                        <a:rPr lang="en-US" sz="1000" b="0" noProof="0" dirty="0" smtClean="0"/>
                        <a:t>activity report</a:t>
                      </a:r>
                      <a:r>
                        <a:rPr lang="pl-PL" sz="1000" b="0" noProof="0" dirty="0" smtClean="0"/>
                        <a:t>s</a:t>
                      </a:r>
                      <a:r>
                        <a:rPr lang="en-US" sz="1000" b="0" noProof="0" dirty="0" smtClean="0"/>
                        <a:t> November 2015 - October 2017 (3-4 pages)</a:t>
                      </a:r>
                      <a:r>
                        <a:rPr lang="pl-PL" sz="1000" b="0" noProof="0" dirty="0" smtClean="0"/>
                        <a:t> for the General Conference in Vaxjo – deadline 24 </a:t>
                      </a:r>
                      <a:r>
                        <a:rPr lang="pl-PL" sz="1000" b="0" noProof="0" dirty="0" err="1" smtClean="0"/>
                        <a:t>September</a:t>
                      </a:r>
                      <a:r>
                        <a:rPr lang="pl-PL" sz="1000" b="0" noProof="0" dirty="0" smtClean="0"/>
                        <a:t> 2017</a:t>
                      </a:r>
                      <a:endParaRPr lang="fi-FI" sz="1000" b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" y="10073"/>
            <a:ext cx="2481072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ärilliset">
  <a:themeElements>
    <a:clrScheme name="Custom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EEB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579119B1-48F3-4EE4-A20F-EA348E0AEB92}" vid="{6433C96C-3E2D-476D-B7F1-33D52CBF7913}"/>
    </a:ext>
  </a:extLst>
</a:theme>
</file>

<file path=ppt/theme/theme5.xml><?xml version="1.0" encoding="utf-8"?>
<a:theme xmlns:a="http://schemas.openxmlformats.org/drawingml/2006/main" name="1_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3_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6D21F1B1-0B6F-498A-AD5B-5370A62239CB}" vid="{1A3F71FE-8C28-40F3-82B6-8F02CD8A373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D7ECB9BB2C36F7499954ED673241B61A" ma:contentTypeVersion="143" ma:contentTypeDescription="Luo uusi asiakirja." ma:contentTypeScope="" ma:versionID="cbc2ca887315a599a906451c811daba5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0d0cc3c3aba3bf35226d66def35ae619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15269c7f-d793-43f6-8001-65f29c9ae16f}" ma:internalName="TaxCatchAll" ma:showField="CatchAllData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15269c7f-d793-43f6-8001-65f29c9ae16f}" ma:internalName="TaxCatchAllLabel" ma:readOnly="true" ma:showField="CatchAllDataLabel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9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21</Value>
      <Value>3</Value>
      <Value>2</Value>
      <Value>1</Value>
      <Value>22</Value>
    </TaxCatchAll>
    <Päätös-_x0020__x002f_kokouspvm xmlns="b03131df-fdca-4f96-b491-cb071e0af91d">2016-02-17T22:00:00+00:00</Päätös-_x0020__x002f_kokouspvm>
    <_kuvaus xmlns="b03131df-fdca-4f96-b491-cb071e0af91d" xsi:nil="true"/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  <_dlc_DocId xmlns="b7caa62b-7ad8-4ac0-91e3-d215c04b2f01">TRKUKONSERNI-357-2</_dlc_DocId>
    <_dlc_DocIdUrl xmlns="b7caa62b-7ad8-4ac0-91e3-d215c04b2f01">
      <Url>http://dotku.adturku.fi/konserni/kaupunkikehitys/viestinta/_layouts/DocIdRedir.aspx?ID=TRKUKONSERNI-357-2</Url>
      <Description>TRKUKONSERNI-357-2</Description>
    </_dlc_DocIdUrl>
  </documentManagement>
</p:properties>
</file>

<file path=customXml/item5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Props1.xml><?xml version="1.0" encoding="utf-8"?>
<ds:datastoreItem xmlns:ds="http://schemas.openxmlformats.org/officeDocument/2006/customXml" ds:itemID="{2087F292-13EA-4CB1-A102-8A39BEDE5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FB7268-088C-460C-B0CB-85073E17B5D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908CBE6-3F3D-4280-8BED-5E856E292C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DFD5E5-C5ED-4B15-A179-7B1626069D8B}">
  <ds:schemaRefs>
    <ds:schemaRef ds:uri="http://schemas.microsoft.com/office/infopath/2007/PartnerControls"/>
    <ds:schemaRef ds:uri="b7caa62b-7ad8-4ac0-91e3-d215c04b2f01"/>
    <ds:schemaRef ds:uri="b03131df-fdca-4f96-b491-cb071e0af91d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13990EFD-E4EC-4DCD-9901-2965CA1D2DB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20371</TotalTime>
  <Words>315</Words>
  <Application>Microsoft Office PowerPoint</Application>
  <PresentationFormat>Papier A4 (210x297 mm)</PresentationFormat>
  <Paragraphs>53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3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Helvetica</vt:lpstr>
      <vt:lpstr>Lucida Grande</vt:lpstr>
      <vt:lpstr>Tahoma</vt:lpstr>
      <vt:lpstr>ヒラギノ角ゴ Pro W3</vt:lpstr>
      <vt:lpstr>Default Theme</vt:lpstr>
      <vt:lpstr>Esitysmalli Suomi</vt:lpstr>
      <vt:lpstr>Värilliset</vt:lpstr>
      <vt:lpstr>Talent Vectia</vt:lpstr>
      <vt:lpstr>1_Default Theme</vt:lpstr>
      <vt:lpstr>3_Talent Vectia</vt:lpstr>
      <vt:lpstr>UBC Yearly Clock for 2017 </vt:lpstr>
      <vt:lpstr>UBC Yearly Clock for 2017 </vt:lpstr>
      <vt:lpstr>UBC Yearly Clock for 2017 </vt:lpstr>
    </vt:vector>
  </TitlesOfParts>
  <Company>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Avainkumppanin hankinta johtamisen kehittämisen projektiin Tarjous</dc:title>
  <dc:creator>talentadmin</dc:creator>
  <cp:lastModifiedBy>Dargiewicz Anna</cp:lastModifiedBy>
  <cp:revision>2356</cp:revision>
  <cp:lastPrinted>2015-12-10T10:34:43Z</cp:lastPrinted>
  <dcterms:created xsi:type="dcterms:W3CDTF">2014-01-07T13:51:47Z</dcterms:created>
  <dcterms:modified xsi:type="dcterms:W3CDTF">2017-08-24T12:55:49Z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0x010100BABE01DC4AF04CBC98B987127D9FC69A0600D7ECB9BB2C36F7499954ED673241B61A</vt:lpwstr>
  </property>
  <property fmtid="{D5CDD505-2E9C-101B-9397-08002B2CF9AE}" pid="3" name="Customer">
    <vt:lpwstr>295;#Turun kaupunki|47afe7ef-b229-47ee-a6ce-e07e843a725c</vt:lpwstr>
  </property>
  <property fmtid="{D5CDD505-2E9C-101B-9397-08002B2CF9AE}" pid="4" name="Sisaltoalue">
    <vt:lpwstr>14;#Johtaminen ja esimiestyö|5a752211-22b7-46ef-a38f-bec1052abce9</vt:lpwstr>
  </property>
  <property fmtid="{D5CDD505-2E9C-101B-9397-08002B2CF9AE}" pid="5" name="TypeOfContent">
    <vt:lpwstr>3;#Sisäinen materiaali|ca287b25-b14a-4baf-8cfa-33f72ad744e8;#171;#Tausta-aineisto|235bee07-c69c-46d0-a1d2-3c8325360cae</vt:lpwstr>
  </property>
  <property fmtid="{D5CDD505-2E9C-101B-9397-08002B2CF9AE}" pid="6" name="LOB">
    <vt:lpwstr>2;#EI VALINTAA|290bdb5f-ecf1-41ee-a58b-c9d39267b563;#35;#Julkiset liikelaitokset ja yhtiöt|af44b434-5da5-425a-84c5-15edaee767f4</vt:lpwstr>
  </property>
  <property fmtid="{D5CDD505-2E9C-101B-9397-08002B2CF9AE}" pid="7" name="_Kokousasiakirjan tyyppi">
    <vt:lpwstr>21;#Liite|2bf75084-fc5f-437d-8688-7a1f79a9adba</vt:lpwstr>
  </property>
  <property fmtid="{D5CDD505-2E9C-101B-9397-08002B2CF9AE}" pid="8" name="h94c21d59b064f78a5c2e322551a3e88">
    <vt:lpwstr>Diaesitys|29bf125c-3304-4b20-a038-e327a30ca536</vt:lpwstr>
  </property>
  <property fmtid="{D5CDD505-2E9C-101B-9397-08002B2CF9AE}" pid="9" name="ec87dd8dbe3f4b87b196639a53969ad4">
    <vt:lpwstr>Suomi|ddab1725-3888-478f-9c8c-3eeceecd16e9</vt:lpwstr>
  </property>
  <property fmtid="{D5CDD505-2E9C-101B-9397-08002B2CF9AE}" pid="10" name="bcb735522fc34cde8200f6a746f2dda6">
    <vt:lpwstr>Äänitiedosto|2ce7008b-f285-403a-bd25-9c3fffad5372</vt:lpwstr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_dlc_DocIdItemGuid">
    <vt:lpwstr>2e358b63-e6cc-4a0c-ad8d-9f47319e5a00</vt:lpwstr>
  </property>
  <property fmtid="{D5CDD505-2E9C-101B-9397-08002B2CF9AE}" pid="13" name="_Kieli">
    <vt:lpwstr>1;#Suomi|ddab1725-3888-478f-9c8c-3eeceecd16e9</vt:lpwstr>
  </property>
  <property fmtid="{D5CDD505-2E9C-101B-9397-08002B2CF9AE}" pid="14" name="Videotiedoston_x0020_tyyppi">
    <vt:lpwstr>2;#Videokuva|82098cdd-6e57-4a24-8887-90ce7bab4a54</vt:lpwstr>
  </property>
  <property fmtid="{D5CDD505-2E9C-101B-9397-08002B2CF9AE}" pid="15" name="__x00c4__x00e4_nitiedoston_x0020_tyyppi">
    <vt:lpwstr>3;#Äänitiedosto|2ce7008b-f285-403a-bd25-9c3fffad5372</vt:lpwstr>
  </property>
  <property fmtid="{D5CDD505-2E9C-101B-9397-08002B2CF9AE}" pid="16" name="_Esitysaineistojen_x0020_tyyppi">
    <vt:lpwstr>22;#Diaesitys|29bf125c-3304-4b20-a038-e327a30ca536</vt:lpwstr>
  </property>
  <property fmtid="{D5CDD505-2E9C-101B-9397-08002B2CF9AE}" pid="17" name="_Äänitiedoston tyyppi">
    <vt:lpwstr>3;#Äänitiedosto|2ce7008b-f285-403a-bd25-9c3fffad5372</vt:lpwstr>
  </property>
  <property fmtid="{D5CDD505-2E9C-101B-9397-08002B2CF9AE}" pid="18" name="_Esitysaineistojen tyyppi">
    <vt:lpwstr>22;#Diaesitys|29bf125c-3304-4b20-a038-e327a30ca536</vt:lpwstr>
  </property>
  <property fmtid="{D5CDD505-2E9C-101B-9397-08002B2CF9AE}" pid="19" name="Videotiedoston tyyppi">
    <vt:lpwstr>2;#Videokuva|82098cdd-6e57-4a24-8887-90ce7bab4a54</vt:lpwstr>
  </property>
</Properties>
</file>